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9"/>
  </p:notesMasterIdLst>
  <p:sldIdLst>
    <p:sldId id="256" r:id="rId2"/>
    <p:sldId id="260" r:id="rId3"/>
    <p:sldId id="296" r:id="rId4"/>
    <p:sldId id="287" r:id="rId5"/>
    <p:sldId id="280" r:id="rId6"/>
    <p:sldId id="265" r:id="rId7"/>
    <p:sldId id="295"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6BB8FE-EA2F-483B-A52B-80BE7E1BD046}" type="datetimeFigureOut">
              <a:rPr lang="tr-TR" smtClean="0"/>
              <a:t>19.09.2023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2614F-3AE7-4A40-82DB-AD7383CE3DE6}" type="slidenum">
              <a:rPr lang="tr-TR" smtClean="0"/>
              <a:t>‹#›</a:t>
            </a:fld>
            <a:endParaRPr lang="tr-TR"/>
          </a:p>
        </p:txBody>
      </p:sp>
    </p:spTree>
    <p:extLst>
      <p:ext uri="{BB962C8B-B14F-4D97-AF65-F5344CB8AC3E}">
        <p14:creationId xmlns:p14="http://schemas.microsoft.com/office/powerpoint/2010/main" val="4006881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6A2614F-3AE7-4A40-82DB-AD7383CE3DE6}" type="slidenum">
              <a:rPr lang="tr-TR" smtClean="0"/>
              <a:t>6</a:t>
            </a:fld>
            <a:endParaRPr lang="tr-TR"/>
          </a:p>
        </p:txBody>
      </p:sp>
    </p:spTree>
    <p:extLst>
      <p:ext uri="{BB962C8B-B14F-4D97-AF65-F5344CB8AC3E}">
        <p14:creationId xmlns:p14="http://schemas.microsoft.com/office/powerpoint/2010/main" val="3477412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6A2614F-3AE7-4A40-82DB-AD7383CE3DE6}" type="slidenum">
              <a:rPr lang="tr-TR" smtClean="0"/>
              <a:t>7</a:t>
            </a:fld>
            <a:endParaRPr lang="tr-TR"/>
          </a:p>
        </p:txBody>
      </p:sp>
    </p:spTree>
    <p:extLst>
      <p:ext uri="{BB962C8B-B14F-4D97-AF65-F5344CB8AC3E}">
        <p14:creationId xmlns:p14="http://schemas.microsoft.com/office/powerpoint/2010/main" val="304427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3126892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226371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2BAE1B-6733-46E3-A383-B97FD97A3EF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074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DEBE31A-3AC5-4411-902B-5790BB5A80E4}" type="datetimeFigureOut">
              <a:rPr lang="tr-TR" smtClean="0"/>
              <a:t>19.09.2023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3430703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DEBE31A-3AC5-4411-902B-5790BB5A80E4}" type="datetimeFigureOut">
              <a:rPr lang="tr-TR" smtClean="0"/>
              <a:t>19.09.2023</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BAE1B-6733-46E3-A383-B97FD97A3EF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9713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DEBE31A-3AC5-4411-902B-5790BB5A80E4}" type="datetimeFigureOut">
              <a:rPr lang="tr-TR" smtClean="0"/>
              <a:t>19.09.2023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2690908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2362665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3713601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1053325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DEBE31A-3AC5-4411-902B-5790BB5A80E4}" type="datetimeFigureOut">
              <a:rPr lang="tr-TR" smtClean="0"/>
              <a:t>19.09.2023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105971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DEBE31A-3AC5-4411-902B-5790BB5A80E4}" type="datetimeFigureOut">
              <a:rPr lang="tr-TR" smtClean="0"/>
              <a:t>19.09.2023</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129667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DEBE31A-3AC5-4411-902B-5790BB5A80E4}" type="datetimeFigureOut">
              <a:rPr lang="tr-TR" smtClean="0"/>
              <a:t>19.09.2023</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289744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DEBE31A-3AC5-4411-902B-5790BB5A80E4}" type="datetimeFigureOut">
              <a:rPr lang="tr-TR" smtClean="0"/>
              <a:t>19.09.2023</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565436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EBE31A-3AC5-4411-902B-5790BB5A80E4}" type="datetimeFigureOut">
              <a:rPr lang="tr-TR" smtClean="0"/>
              <a:t>19.09.2023</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214233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DEBE31A-3AC5-4411-902B-5790BB5A80E4}" type="datetimeFigureOut">
              <a:rPr lang="tr-TR" smtClean="0"/>
              <a:t>19.09.2023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190239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DEBE31A-3AC5-4411-902B-5790BB5A80E4}" type="datetimeFigureOut">
              <a:rPr lang="tr-TR" smtClean="0"/>
              <a:t>19.09.2023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BAE1B-6733-46E3-A383-B97FD97A3EF1}" type="slidenum">
              <a:rPr lang="tr-TR" smtClean="0"/>
              <a:t>‹#›</a:t>
            </a:fld>
            <a:endParaRPr lang="tr-TR"/>
          </a:p>
        </p:txBody>
      </p:sp>
    </p:spTree>
    <p:extLst>
      <p:ext uri="{BB962C8B-B14F-4D97-AF65-F5344CB8AC3E}">
        <p14:creationId xmlns:p14="http://schemas.microsoft.com/office/powerpoint/2010/main" val="3095875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DEBE31A-3AC5-4411-902B-5790BB5A80E4}" type="datetimeFigureOut">
              <a:rPr lang="tr-TR" smtClean="0"/>
              <a:t>19.09.2023</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72BAE1B-6733-46E3-A383-B97FD97A3EF1}" type="slidenum">
              <a:rPr lang="tr-TR" smtClean="0"/>
              <a:t>‹#›</a:t>
            </a:fld>
            <a:endParaRPr lang="tr-TR"/>
          </a:p>
        </p:txBody>
      </p:sp>
    </p:spTree>
    <p:extLst>
      <p:ext uri="{BB962C8B-B14F-4D97-AF65-F5344CB8AC3E}">
        <p14:creationId xmlns:p14="http://schemas.microsoft.com/office/powerpoint/2010/main" val="1409635409"/>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 id="2147483871" r:id="rId15"/>
    <p:sldLayoutId id="214748387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90988" y="2272464"/>
            <a:ext cx="10183812" cy="581383"/>
          </a:xfrm>
        </p:spPr>
        <p:txBody>
          <a:bodyPr>
            <a:noAutofit/>
          </a:bodyPr>
          <a:lstStyle/>
          <a:p>
            <a:pPr algn="ctr"/>
            <a:r>
              <a:rPr lang="tr-TR" sz="4000" dirty="0" smtClean="0">
                <a:latin typeface="Calibri" panose="020F0502020204030204" pitchFamily="34" charset="0"/>
                <a:ea typeface="Calibri" panose="020F0502020204030204" pitchFamily="34" charset="0"/>
                <a:cs typeface="Calibri" panose="020F0502020204030204" pitchFamily="34" charset="0"/>
              </a:rPr>
              <a:t>NEW GARDEN LUNA SİDE</a:t>
            </a:r>
            <a:endParaRPr lang="tr-TR" sz="4000" dirty="0">
              <a:latin typeface="Calibri" panose="020F0502020204030204" pitchFamily="34" charset="0"/>
              <a:ea typeface="Calibri" panose="020F0502020204030204" pitchFamily="34" charset="0"/>
              <a:cs typeface="Calibri" panose="020F0502020204030204" pitchFamily="34" charset="0"/>
            </a:endParaRPr>
          </a:p>
        </p:txBody>
      </p:sp>
      <p:sp>
        <p:nvSpPr>
          <p:cNvPr id="3" name="Alt Başlık 2"/>
          <p:cNvSpPr>
            <a:spLocks noGrp="1"/>
          </p:cNvSpPr>
          <p:nvPr>
            <p:ph type="subTitle" idx="1"/>
          </p:nvPr>
        </p:nvSpPr>
        <p:spPr>
          <a:xfrm>
            <a:off x="3641393" y="3334137"/>
            <a:ext cx="5030786" cy="653603"/>
          </a:xfrm>
        </p:spPr>
        <p:txBody>
          <a:bodyPr>
            <a:normAutofit/>
          </a:bodyPr>
          <a:lstStyle/>
          <a:p>
            <a:pPr algn="ctr"/>
            <a:r>
              <a:rPr lang="tr-TR" sz="2800" dirty="0" smtClean="0">
                <a:latin typeface="Calibri" panose="020F0502020204030204" pitchFamily="34" charset="0"/>
                <a:ea typeface="Calibri" panose="020F0502020204030204" pitchFamily="34" charset="0"/>
                <a:cs typeface="Calibri" panose="020F0502020204030204" pitchFamily="34" charset="0"/>
              </a:rPr>
              <a:t>SÜRDÜRÜLEBİLİRLİK RAPORU</a:t>
            </a:r>
            <a:endParaRPr lang="tr-TR" sz="2800" dirty="0">
              <a:latin typeface="Calibri" panose="020F0502020204030204" pitchFamily="34" charset="0"/>
              <a:ea typeface="Calibri" panose="020F0502020204030204" pitchFamily="34" charset="0"/>
              <a:cs typeface="Calibri" panose="020F0502020204030204" pitchFamily="34" charset="0"/>
            </a:endParaRPr>
          </a:p>
        </p:txBody>
      </p:sp>
      <p:pic>
        <p:nvPicPr>
          <p:cNvPr id="4" name="Resim 3"/>
          <p:cNvPicPr/>
          <p:nvPr/>
        </p:nvPicPr>
        <p:blipFill>
          <a:blip r:embed="rId2" cstate="print">
            <a:extLst>
              <a:ext uri="{28A0092B-C50C-407E-A947-70E740481C1C}">
                <a14:useLocalDpi xmlns:a14="http://schemas.microsoft.com/office/drawing/2010/main" val="0"/>
              </a:ext>
            </a:extLst>
          </a:blip>
          <a:stretch>
            <a:fillRect/>
          </a:stretch>
        </p:blipFill>
        <p:spPr>
          <a:xfrm>
            <a:off x="5338619" y="4543272"/>
            <a:ext cx="1981979" cy="1352724"/>
          </a:xfrm>
          <a:prstGeom prst="rect">
            <a:avLst/>
          </a:prstGeom>
        </p:spPr>
      </p:pic>
      <p:pic>
        <p:nvPicPr>
          <p:cNvPr id="6" name="Resim 5" descr="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8619" y="728385"/>
            <a:ext cx="1745704" cy="1063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019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3383" y="208329"/>
            <a:ext cx="10383519" cy="2504592"/>
          </a:xfrm>
        </p:spPr>
        <p:txBody>
          <a:bodyPr>
            <a:noAutofit/>
          </a:bodyPr>
          <a:lstStyle/>
          <a:p>
            <a:pPr marL="0" indent="0">
              <a:buNone/>
            </a:pPr>
            <a:r>
              <a:rPr lang="tr-TR" b="1" dirty="0"/>
              <a:t>SÜRDÜRÜLEBİLİRLİK POLİTİKAMIZ</a:t>
            </a:r>
            <a:endParaRPr lang="tr-TR" dirty="0"/>
          </a:p>
          <a:p>
            <a:pPr marL="0" indent="0">
              <a:buNone/>
            </a:pPr>
            <a:r>
              <a:rPr lang="tr-TR" dirty="0"/>
              <a:t>Sürdürülebilir bir dünya için;</a:t>
            </a:r>
          </a:p>
          <a:p>
            <a:pPr lvl="0">
              <a:buFont typeface="Wingdings" panose="05000000000000000000" pitchFamily="2" charset="2"/>
              <a:buChar char="Ø"/>
            </a:pPr>
            <a:r>
              <a:rPr lang="tr-TR" dirty="0"/>
              <a:t>Misafirlerimizden gelen öneri ve şikâyetlerin değerlendirilmesi, çözüme kavuşturulması ve geri bildirilmesine önem </a:t>
            </a:r>
            <a:r>
              <a:rPr lang="tr-TR" dirty="0" smtClean="0"/>
              <a:t>veririz.</a:t>
            </a:r>
          </a:p>
          <a:p>
            <a:pPr lvl="0">
              <a:buFont typeface="Wingdings" panose="05000000000000000000" pitchFamily="2" charset="2"/>
              <a:buChar char="Ø"/>
            </a:pPr>
            <a:r>
              <a:rPr lang="tr-TR" dirty="0" smtClean="0"/>
              <a:t>Sürdürülebilirlik </a:t>
            </a:r>
            <a:r>
              <a:rPr lang="tr-TR" dirty="0"/>
              <a:t>anlayışı doğrultusunda, çalışanlarımızı bilinçlendirmek, gelişimine katkıda bulunmak amacıyla eğitimlerimizi yapar ve her aşamada aktif rol almalarını </a:t>
            </a:r>
            <a:r>
              <a:rPr lang="tr-TR" dirty="0" smtClean="0"/>
              <a:t>sağlarız.</a:t>
            </a:r>
          </a:p>
          <a:p>
            <a:pPr lvl="0">
              <a:buFont typeface="Wingdings" panose="05000000000000000000" pitchFamily="2" charset="2"/>
              <a:buChar char="Ø"/>
            </a:pPr>
            <a:r>
              <a:rPr lang="tr-TR" dirty="0" smtClean="0"/>
              <a:t>Tüm </a:t>
            </a:r>
            <a:r>
              <a:rPr lang="tr-TR" dirty="0"/>
              <a:t>faaliyetlerimizde yasalara ve mevzuatlara uyarız</a:t>
            </a:r>
            <a:r>
              <a:rPr lang="tr-TR" dirty="0" smtClean="0"/>
              <a:t>.</a:t>
            </a:r>
          </a:p>
          <a:p>
            <a:pPr marL="0" indent="0">
              <a:buNone/>
            </a:pPr>
            <a:r>
              <a:rPr lang="tr-TR" b="1" dirty="0"/>
              <a:t>ÇEVRE KORUMA VE ATIK YÖNETİMİ POLİTİKAMIZ</a:t>
            </a:r>
            <a:endParaRPr lang="tr-TR" dirty="0"/>
          </a:p>
          <a:p>
            <a:pPr lvl="0">
              <a:buFont typeface="Wingdings" panose="05000000000000000000" pitchFamily="2" charset="2"/>
              <a:buChar char="Ø"/>
            </a:pPr>
            <a:r>
              <a:rPr lang="tr-TR" dirty="0"/>
              <a:t>Yasal düzenlemeler çerçevesinde faaliyetlerimizin çevre etki ve boyutunu değerlendirir ve etkimizin en aza indirilmesi için çalışmalar </a:t>
            </a:r>
            <a:r>
              <a:rPr lang="tr-TR" dirty="0" smtClean="0"/>
              <a:t>yaparız.</a:t>
            </a:r>
          </a:p>
          <a:p>
            <a:pPr lvl="0">
              <a:buFont typeface="Wingdings" panose="05000000000000000000" pitchFamily="2" charset="2"/>
              <a:buChar char="Ø"/>
            </a:pPr>
            <a:r>
              <a:rPr lang="tr-TR" dirty="0" smtClean="0"/>
              <a:t>Atıklarımızı </a:t>
            </a:r>
            <a:r>
              <a:rPr lang="tr-TR" dirty="0"/>
              <a:t>kaynağında azaltmak için satın alma aşamasında değerlendirme </a:t>
            </a:r>
            <a:r>
              <a:rPr lang="tr-TR" dirty="0" smtClean="0"/>
              <a:t>yaparız.</a:t>
            </a:r>
          </a:p>
          <a:p>
            <a:pPr lvl="0">
              <a:buFont typeface="Wingdings" panose="05000000000000000000" pitchFamily="2" charset="2"/>
              <a:buChar char="Ø"/>
            </a:pPr>
            <a:r>
              <a:rPr lang="tr-TR" dirty="0" smtClean="0"/>
              <a:t>Atık </a:t>
            </a:r>
            <a:r>
              <a:rPr lang="tr-TR" dirty="0"/>
              <a:t>miktarını azaltmayı </a:t>
            </a:r>
            <a:r>
              <a:rPr lang="tr-TR" dirty="0" smtClean="0"/>
              <a:t>hedefleriz.</a:t>
            </a:r>
          </a:p>
          <a:p>
            <a:pPr lvl="0">
              <a:buFont typeface="Wingdings" panose="05000000000000000000" pitchFamily="2" charset="2"/>
              <a:buChar char="Ø"/>
            </a:pPr>
            <a:r>
              <a:rPr lang="tr-TR" dirty="0" smtClean="0"/>
              <a:t>Atık </a:t>
            </a:r>
            <a:r>
              <a:rPr lang="tr-TR" dirty="0"/>
              <a:t>ayrışımı, sıfır atık vb. konularda personellerimize eğitimler verir, bu konularda etkinlikler düzenleyerek misafirlerimizin farkındalığını </a:t>
            </a:r>
            <a:r>
              <a:rPr lang="tr-TR" dirty="0" smtClean="0"/>
              <a:t>sağlarız.</a:t>
            </a:r>
          </a:p>
          <a:p>
            <a:pPr lvl="0">
              <a:buFont typeface="Wingdings" panose="05000000000000000000" pitchFamily="2" charset="2"/>
              <a:buChar char="Ø"/>
            </a:pPr>
            <a:r>
              <a:rPr lang="tr-TR" dirty="0" smtClean="0"/>
              <a:t>Doğal </a:t>
            </a:r>
            <a:r>
              <a:rPr lang="tr-TR" dirty="0"/>
              <a:t>kaynaklarımızın etkin kullanımı için gerekli altyapı çalışmalarını yapar ve düzenli takip ederek azaltmayı </a:t>
            </a:r>
            <a:r>
              <a:rPr lang="tr-TR" dirty="0" smtClean="0"/>
              <a:t>amaçlarız.</a:t>
            </a:r>
          </a:p>
          <a:p>
            <a:pPr lvl="0">
              <a:buFont typeface="Wingdings" panose="05000000000000000000" pitchFamily="2" charset="2"/>
              <a:buChar char="Ø"/>
            </a:pPr>
            <a:r>
              <a:rPr lang="tr-TR" dirty="0" smtClean="0"/>
              <a:t>Misafirlerimizin </a:t>
            </a:r>
            <a:r>
              <a:rPr lang="tr-TR" dirty="0"/>
              <a:t>ve çalışanlarımızın, doğal kaynaklarımızı bilinçli şekilde kullanması konusunda farkındalık yaratırız.</a:t>
            </a:r>
          </a:p>
          <a:p>
            <a:pPr marL="0" lvl="0" indent="0">
              <a:buNone/>
            </a:pPr>
            <a:endParaRPr lang="tr-TR" dirty="0"/>
          </a:p>
          <a:p>
            <a:pPr marL="0" indent="0">
              <a:buNone/>
            </a:pPr>
            <a:endParaRPr lang="tr-TR" sz="1800" dirty="0"/>
          </a:p>
        </p:txBody>
      </p:sp>
      <p:pic>
        <p:nvPicPr>
          <p:cNvPr id="5" name="Resim 4" descr="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76328" y="208328"/>
            <a:ext cx="1367971" cy="7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579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3383" y="457199"/>
            <a:ext cx="10383519" cy="2255721"/>
          </a:xfrm>
        </p:spPr>
        <p:txBody>
          <a:bodyPr>
            <a:noAutofit/>
          </a:bodyPr>
          <a:lstStyle/>
          <a:p>
            <a:pPr marL="0" indent="0">
              <a:buNone/>
            </a:pPr>
            <a:r>
              <a:rPr lang="tr-TR" b="1" dirty="0"/>
              <a:t>SATIN ALMA POLİTİKAMIZ</a:t>
            </a:r>
            <a:endParaRPr lang="tr-TR" dirty="0"/>
          </a:p>
          <a:p>
            <a:pPr lvl="0">
              <a:buFont typeface="Wingdings" panose="05000000000000000000" pitchFamily="2" charset="2"/>
              <a:buChar char="Ø"/>
            </a:pPr>
            <a:r>
              <a:rPr lang="tr-TR" dirty="0"/>
              <a:t>Otelimize aldığımız malzemelerde “geri dönüşüm” ve “çevre dostu” etiketi olanları tercih ederek doğayı korumaya katkıda bulunuruz. </a:t>
            </a:r>
            <a:endParaRPr lang="tr-TR" dirty="0" smtClean="0"/>
          </a:p>
          <a:p>
            <a:pPr lvl="0">
              <a:buFont typeface="Wingdings" panose="05000000000000000000" pitchFamily="2" charset="2"/>
              <a:buChar char="Ø"/>
            </a:pPr>
            <a:r>
              <a:rPr lang="tr-TR" dirty="0"/>
              <a:t>Yerel tedarikçilerden ürün/mal tedariki sağlayarak bölge ekonomisine katkıda bulunur, yerel tedarikçilerimizin oranını takip ederek sürekli artırmayı hedefleriz</a:t>
            </a:r>
            <a:r>
              <a:rPr lang="tr-TR" dirty="0" smtClean="0"/>
              <a:t>.</a:t>
            </a:r>
          </a:p>
          <a:p>
            <a:pPr lvl="0">
              <a:buFont typeface="Wingdings" panose="05000000000000000000" pitchFamily="2" charset="2"/>
              <a:buChar char="Ø"/>
            </a:pPr>
            <a:r>
              <a:rPr lang="tr-TR" dirty="0" smtClean="0"/>
              <a:t>Tarım </a:t>
            </a:r>
            <a:r>
              <a:rPr lang="tr-TR" dirty="0"/>
              <a:t>Orman Bakanlığının belirlediği tarihler harici avlanması yasak olan türlerin(orkinos </a:t>
            </a:r>
            <a:r>
              <a:rPr lang="tr-TR" dirty="0" err="1"/>
              <a:t>vb</a:t>
            </a:r>
            <a:r>
              <a:rPr lang="tr-TR" dirty="0"/>
              <a:t>) alınmaması konusunda hassas davranırız.</a:t>
            </a:r>
          </a:p>
          <a:p>
            <a:pPr marL="0" indent="0">
              <a:buNone/>
            </a:pPr>
            <a:r>
              <a:rPr lang="tr-TR" b="1" dirty="0"/>
              <a:t>KÜLTÜREL FARKINDALIK POLİTİKAMIZ</a:t>
            </a:r>
            <a:endParaRPr lang="tr-TR" dirty="0"/>
          </a:p>
          <a:p>
            <a:pPr lvl="0">
              <a:buFont typeface="Wingdings" panose="05000000000000000000" pitchFamily="2" charset="2"/>
              <a:buChar char="Ø"/>
            </a:pPr>
            <a:r>
              <a:rPr lang="tr-TR" dirty="0"/>
              <a:t>Misafirlerimizin,  bölgemizde bulunan doğal ve kültürel miraslara, yöresel ürün ve hizmetlere ulaşabilmesi için </a:t>
            </a:r>
            <a:r>
              <a:rPr lang="tr-TR" dirty="0" smtClean="0"/>
              <a:t>bilgilendiririz.</a:t>
            </a:r>
          </a:p>
          <a:p>
            <a:pPr lvl="0">
              <a:buFont typeface="Wingdings" panose="05000000000000000000" pitchFamily="2" charset="2"/>
              <a:buChar char="Ø"/>
            </a:pPr>
            <a:r>
              <a:rPr lang="tr-TR" dirty="0" smtClean="0"/>
              <a:t>Gerek </a:t>
            </a:r>
            <a:r>
              <a:rPr lang="tr-TR" dirty="0"/>
              <a:t>turistik amaçlı gerekse çalışmak için gelen ziyaretçilerin, farklı kültürleri ile bölgesel gelişime katkı sunduklarını, misafirperverlik gösterilmesi gerektiğini </a:t>
            </a:r>
            <a:r>
              <a:rPr lang="tr-TR" dirty="0" smtClean="0"/>
              <a:t>biliriz.</a:t>
            </a:r>
          </a:p>
          <a:p>
            <a:pPr lvl="0">
              <a:buFont typeface="Wingdings" panose="05000000000000000000" pitchFamily="2" charset="2"/>
              <a:buChar char="Ø"/>
            </a:pPr>
            <a:r>
              <a:rPr lang="tr-TR" dirty="0" smtClean="0"/>
              <a:t>Tüm </a:t>
            </a:r>
            <a:r>
              <a:rPr lang="tr-TR" dirty="0"/>
              <a:t>paydaşlarımıza bölgenin yemek, aktivite, kültür ve geleneklerinin tanıtılmasında destek verir, (dini-kültürel mekânlar, doğal zenginlikler vb.) misafirlerimize bilgilendirmelerde </a:t>
            </a:r>
            <a:r>
              <a:rPr lang="tr-TR" dirty="0" smtClean="0"/>
              <a:t>bulunuruz.</a:t>
            </a:r>
          </a:p>
          <a:p>
            <a:pPr lvl="0">
              <a:buFont typeface="Wingdings" panose="05000000000000000000" pitchFamily="2" charset="2"/>
              <a:buChar char="Ø"/>
            </a:pPr>
            <a:r>
              <a:rPr lang="tr-TR" dirty="0" smtClean="0"/>
              <a:t>Politikalarımızda </a:t>
            </a:r>
            <a:r>
              <a:rPr lang="tr-TR" dirty="0"/>
              <a:t>belirttiğimiz tüm konularda paydaşlarımızı da bilgilendirerek dâhil olmalarını sağlarız.</a:t>
            </a:r>
          </a:p>
          <a:p>
            <a:pPr marL="0" lvl="0" indent="0">
              <a:buNone/>
            </a:pPr>
            <a:endParaRPr lang="tr-TR" dirty="0"/>
          </a:p>
          <a:p>
            <a:pPr marL="0" indent="0">
              <a:buNone/>
            </a:pPr>
            <a:endParaRPr lang="tr-TR" sz="1800" dirty="0"/>
          </a:p>
        </p:txBody>
      </p:sp>
      <p:pic>
        <p:nvPicPr>
          <p:cNvPr id="5" name="Resim 4" descr="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90628" y="104163"/>
            <a:ext cx="1367971" cy="7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909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58736" y="296706"/>
            <a:ext cx="6365701" cy="400110"/>
          </a:xfrm>
          <a:prstGeom prst="rect">
            <a:avLst/>
          </a:prstGeom>
        </p:spPr>
        <p:txBody>
          <a:bodyPr wrap="square">
            <a:spAutoFit/>
          </a:bodyPr>
          <a:lstStyle/>
          <a:p>
            <a:pPr lvl="0"/>
            <a:r>
              <a:rPr lang="tr-TR" sz="2000" b="1" dirty="0" smtClean="0">
                <a:solidFill>
                  <a:schemeClr val="tx1">
                    <a:lumMod val="65000"/>
                    <a:lumOff val="35000"/>
                  </a:schemeClr>
                </a:solidFill>
              </a:rPr>
              <a:t>Çevreye duyarlı </a:t>
            </a:r>
            <a:r>
              <a:rPr lang="tr-TR" sz="2000" b="1" dirty="0" err="1" smtClean="0">
                <a:solidFill>
                  <a:schemeClr val="tx1">
                    <a:lumMod val="65000"/>
                    <a:lumOff val="35000"/>
                  </a:schemeClr>
                </a:solidFill>
              </a:rPr>
              <a:t>satınalma</a:t>
            </a:r>
            <a:r>
              <a:rPr lang="tr-TR" sz="2000" b="1" dirty="0" smtClean="0">
                <a:solidFill>
                  <a:schemeClr val="tx1">
                    <a:lumMod val="65000"/>
                    <a:lumOff val="35000"/>
                  </a:schemeClr>
                </a:solidFill>
              </a:rPr>
              <a:t> faaliyetlerimiz;</a:t>
            </a:r>
          </a:p>
        </p:txBody>
      </p:sp>
      <p:sp>
        <p:nvSpPr>
          <p:cNvPr id="6" name="İçerik Yer Tutucusu 5"/>
          <p:cNvSpPr>
            <a:spLocks noGrp="1"/>
          </p:cNvSpPr>
          <p:nvPr>
            <p:ph idx="1"/>
          </p:nvPr>
        </p:nvSpPr>
        <p:spPr>
          <a:xfrm>
            <a:off x="1609899" y="675483"/>
            <a:ext cx="10424258" cy="3682494"/>
          </a:xfrm>
        </p:spPr>
        <p:txBody>
          <a:bodyPr>
            <a:normAutofit/>
          </a:bodyPr>
          <a:lstStyle/>
          <a:p>
            <a:pPr lvl="0">
              <a:buFont typeface="Wingdings" panose="05000000000000000000" pitchFamily="2" charset="2"/>
              <a:buChar char="Ø"/>
            </a:pPr>
            <a:r>
              <a:rPr lang="tr-TR" dirty="0" smtClean="0"/>
              <a:t>Tedarikçi firmalarımızı seçerken yerel olmasına, çevre duyarlılıklarına ve adil ticaret kavramına uyup uymadıklarını kontrol eder ve değerlendirmeyi bu kriterlere göre yaparız.</a:t>
            </a:r>
            <a:endParaRPr lang="tr-TR" dirty="0"/>
          </a:p>
          <a:p>
            <a:pPr lvl="0">
              <a:buFont typeface="Wingdings" panose="05000000000000000000" pitchFamily="2" charset="2"/>
              <a:buChar char="Ø"/>
            </a:pPr>
            <a:r>
              <a:rPr lang="tr-TR" dirty="0" smtClean="0"/>
              <a:t>Paketli ürünler yerine dökme ürünler tercih ederiz,</a:t>
            </a:r>
          </a:p>
          <a:p>
            <a:pPr lvl="0">
              <a:buFont typeface="Wingdings" panose="05000000000000000000" pitchFamily="2" charset="2"/>
              <a:buChar char="Ø"/>
            </a:pPr>
            <a:r>
              <a:rPr lang="tr-TR" dirty="0" smtClean="0"/>
              <a:t>İçeceklerimizi </a:t>
            </a:r>
            <a:r>
              <a:rPr lang="tr-TR" dirty="0" err="1" smtClean="0"/>
              <a:t>postmix</a:t>
            </a:r>
            <a:r>
              <a:rPr lang="tr-TR" dirty="0" smtClean="0"/>
              <a:t>(</a:t>
            </a:r>
            <a:r>
              <a:rPr lang="tr-TR" dirty="0" err="1" smtClean="0"/>
              <a:t>min</a:t>
            </a:r>
            <a:r>
              <a:rPr lang="tr-TR" dirty="0" smtClean="0"/>
              <a:t> 10 </a:t>
            </a:r>
            <a:r>
              <a:rPr lang="tr-TR" dirty="0" err="1" smtClean="0"/>
              <a:t>lt</a:t>
            </a:r>
            <a:r>
              <a:rPr lang="tr-TR" dirty="0" smtClean="0"/>
              <a:t>) veya fıçı(50 </a:t>
            </a:r>
            <a:r>
              <a:rPr lang="tr-TR" dirty="0" err="1" smtClean="0"/>
              <a:t>lt</a:t>
            </a:r>
            <a:r>
              <a:rPr lang="tr-TR" dirty="0" smtClean="0"/>
              <a:t>) almaya özen gösteririz,</a:t>
            </a:r>
          </a:p>
          <a:p>
            <a:pPr lvl="0">
              <a:buFont typeface="Wingdings" panose="05000000000000000000" pitchFamily="2" charset="2"/>
              <a:buChar char="Ø"/>
            </a:pPr>
            <a:r>
              <a:rPr lang="tr-TR" dirty="0" smtClean="0"/>
              <a:t>Doldurulabilir </a:t>
            </a:r>
            <a:r>
              <a:rPr lang="tr-TR" dirty="0" err="1" smtClean="0"/>
              <a:t>dispenserleri</a:t>
            </a:r>
            <a:r>
              <a:rPr lang="tr-TR" dirty="0" smtClean="0"/>
              <a:t> tercih ederiz, </a:t>
            </a:r>
          </a:p>
          <a:p>
            <a:pPr lvl="0">
              <a:buFont typeface="Wingdings" panose="05000000000000000000" pitchFamily="2" charset="2"/>
              <a:buChar char="Ø"/>
            </a:pPr>
            <a:r>
              <a:rPr lang="tr-TR" dirty="0" smtClean="0"/>
              <a:t>Tedarikçilerimizi yerelden seçerek bölge ekonomisine katkı sağlarız,</a:t>
            </a:r>
          </a:p>
          <a:p>
            <a:pPr lvl="0">
              <a:buFont typeface="Wingdings" panose="05000000000000000000" pitchFamily="2" charset="2"/>
              <a:buChar char="Ø"/>
            </a:pPr>
            <a:r>
              <a:rPr lang="tr-TR" dirty="0" smtClean="0"/>
              <a:t>Tek kullanımlık ürün miktarlarımızı azaltarak atık miktarlarımızı azaltmayı hedefleriz.</a:t>
            </a:r>
            <a:br>
              <a:rPr lang="tr-TR" dirty="0" smtClean="0"/>
            </a:br>
            <a:endParaRPr lang="tr-TR" dirty="0"/>
          </a:p>
        </p:txBody>
      </p:sp>
      <p:sp>
        <p:nvSpPr>
          <p:cNvPr id="3" name="Dikdörtgen 2"/>
          <p:cNvSpPr/>
          <p:nvPr/>
        </p:nvSpPr>
        <p:spPr>
          <a:xfrm>
            <a:off x="1087384" y="3725409"/>
            <a:ext cx="10424258" cy="2616101"/>
          </a:xfrm>
          <a:prstGeom prst="rect">
            <a:avLst/>
          </a:prstGeom>
        </p:spPr>
        <p:txBody>
          <a:bodyPr wrap="square">
            <a:spAutoFit/>
          </a:bodyPr>
          <a:lstStyle/>
          <a:p>
            <a:pPr algn="ctr"/>
            <a:r>
              <a:rPr lang="tr-TR" b="1" dirty="0"/>
              <a:t/>
            </a:r>
            <a:br>
              <a:rPr lang="tr-TR" b="1" dirty="0"/>
            </a:br>
            <a:r>
              <a:rPr lang="tr-TR" sz="2000" b="1" dirty="0"/>
              <a:t>Sürdürülebilirlik mesajımız;</a:t>
            </a:r>
            <a:br>
              <a:rPr lang="tr-TR" sz="2000" b="1" dirty="0"/>
            </a:br>
            <a:r>
              <a:rPr lang="tr-TR" b="1" dirty="0"/>
              <a:t/>
            </a:r>
            <a:br>
              <a:rPr lang="tr-TR" b="1" dirty="0"/>
            </a:br>
            <a:r>
              <a:rPr lang="tr-TR" dirty="0" smtClean="0"/>
              <a:t>NEW GARDEN LUNA SİDE ailesi </a:t>
            </a:r>
            <a:r>
              <a:rPr lang="tr-TR" dirty="0"/>
              <a:t>olarak;</a:t>
            </a:r>
            <a:br>
              <a:rPr lang="tr-TR" dirty="0"/>
            </a:br>
            <a:r>
              <a:rPr lang="tr-TR" dirty="0"/>
              <a:t> kaynaklarımızı gelecek nesillere aktarabilmek ve en verimli şekilde kullanabilmek adına sizlerin desteğine ihtiyaç duyuyoruz, </a:t>
            </a:r>
            <a:br>
              <a:rPr lang="tr-TR" dirty="0"/>
            </a:br>
            <a:r>
              <a:rPr lang="tr-TR" dirty="0"/>
              <a:t>Doğaya, çevreye ve insanlığa borcumuz olduğunun farkındayız.</a:t>
            </a:r>
            <a:br>
              <a:rPr lang="tr-TR" dirty="0"/>
            </a:br>
            <a:r>
              <a:rPr lang="tr-TR" dirty="0"/>
              <a:t>Misafirlerimizi, personellerimizi, tedarikçilerimizi ve tüm paydaşlarımızı hassasiyete davet ediyoruz.</a:t>
            </a:r>
          </a:p>
        </p:txBody>
      </p:sp>
      <p:pic>
        <p:nvPicPr>
          <p:cNvPr id="7" name="Resim 6" descr="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43671" y="0"/>
            <a:ext cx="1367971" cy="7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779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47556" y="1224643"/>
            <a:ext cx="9995593" cy="5303976"/>
          </a:xfrm>
        </p:spPr>
        <p:txBody>
          <a:bodyPr>
            <a:normAutofit/>
          </a:bodyPr>
          <a:lstStyle/>
          <a:p>
            <a:pPr marL="0" lvl="0" indent="0">
              <a:buNone/>
            </a:pPr>
            <a:endParaRPr lang="tr-TR" sz="1800" dirty="0" smtClean="0"/>
          </a:p>
          <a:p>
            <a:pPr lvl="0">
              <a:buFont typeface="Wingdings" panose="05000000000000000000" pitchFamily="2" charset="2"/>
              <a:buChar char="Ø"/>
            </a:pPr>
            <a:r>
              <a:rPr lang="tr-TR" sz="1800" dirty="0" smtClean="0"/>
              <a:t>Kültürel miras ve değerlerimizi çalışan ve misafirlerimize </a:t>
            </a:r>
            <a:r>
              <a:rPr lang="tr-TR" sz="1800" dirty="0" err="1" smtClean="0"/>
              <a:t>info</a:t>
            </a:r>
            <a:r>
              <a:rPr lang="tr-TR" sz="1800" dirty="0" smtClean="0"/>
              <a:t> aracılığı ile aktarmaktayız.</a:t>
            </a:r>
          </a:p>
          <a:p>
            <a:pPr lvl="0">
              <a:buFont typeface="Wingdings" panose="05000000000000000000" pitchFamily="2" charset="2"/>
              <a:buChar char="Ø"/>
            </a:pPr>
            <a:r>
              <a:rPr lang="tr-TR" dirty="0" smtClean="0"/>
              <a:t>Kültürel mirasımızı yansıtmak üzere tesis içerisinde Türk Hamamı hizmeti sunmaktayız.</a:t>
            </a:r>
          </a:p>
          <a:p>
            <a:pPr lvl="0">
              <a:buFont typeface="Wingdings" panose="05000000000000000000" pitchFamily="2" charset="2"/>
              <a:buChar char="Ø"/>
            </a:pPr>
            <a:r>
              <a:rPr lang="tr-TR" dirty="0" smtClean="0"/>
              <a:t>Enerji kaynaklarının tüketimi,  sarf ve tek kullanımlık malzemelerin tüketimi kişi başı değerler üzerinden takip edilmekte olup, yıl sonu hedeflerin belirlenmesi ve  değerlendirmesi yapılarak iyileştirme çalışmaları planlanmaktadır.</a:t>
            </a:r>
          </a:p>
          <a:p>
            <a:pPr lvl="0">
              <a:buFont typeface="Wingdings" panose="05000000000000000000" pitchFamily="2" charset="2"/>
              <a:buChar char="Ø"/>
            </a:pPr>
            <a:r>
              <a:rPr lang="tr-TR" dirty="0" smtClean="0"/>
              <a:t>Misafir memnuniyetine yönelik değerlendirmeler yapılarak, yıl sonu hedeflerin belirlenmesi ve değerlendirilmesi yapılarak hizmet konusunda iyileştirme çalışmaları planlanmaktadır.</a:t>
            </a:r>
          </a:p>
          <a:p>
            <a:pPr lvl="0">
              <a:buFont typeface="Wingdings" panose="05000000000000000000" pitchFamily="2" charset="2"/>
              <a:buChar char="Ø"/>
            </a:pPr>
            <a:r>
              <a:rPr lang="tr-TR" dirty="0" smtClean="0"/>
              <a:t>Atıklar türüne göre ayrıştırılarak belediye ve belediyenin anlaşmalı olduğu lisanslı firma tarafından alınmakta ve takibi yapılmaktadır. Atık </a:t>
            </a:r>
            <a:r>
              <a:rPr lang="tr-TR" dirty="0" err="1" smtClean="0"/>
              <a:t>azaltımına</a:t>
            </a:r>
            <a:r>
              <a:rPr lang="tr-TR" dirty="0" smtClean="0"/>
              <a:t> yönelik atık yönetim planında önlemler belirlenmiştir</a:t>
            </a:r>
            <a:r>
              <a:rPr lang="tr-TR" dirty="0"/>
              <a:t>. yıl sonu hedeflerin belirlenmesi ve  değerlendirmesi yapılarak iyileştirme çalışmaları planlanmaktadır.</a:t>
            </a:r>
            <a:endParaRPr lang="tr-TR" dirty="0" smtClean="0"/>
          </a:p>
          <a:p>
            <a:pPr marL="0" lvl="0" indent="0">
              <a:buNone/>
            </a:pPr>
            <a:endParaRPr lang="tr-TR" dirty="0" smtClean="0"/>
          </a:p>
          <a:p>
            <a:pPr lvl="0"/>
            <a:endParaRPr lang="tr-TR" sz="1800" dirty="0"/>
          </a:p>
        </p:txBody>
      </p:sp>
      <p:sp>
        <p:nvSpPr>
          <p:cNvPr id="7" name="Dikdörtgen 6"/>
          <p:cNvSpPr/>
          <p:nvPr/>
        </p:nvSpPr>
        <p:spPr>
          <a:xfrm>
            <a:off x="1893422" y="824533"/>
            <a:ext cx="6365701" cy="400110"/>
          </a:xfrm>
          <a:prstGeom prst="rect">
            <a:avLst/>
          </a:prstGeom>
        </p:spPr>
        <p:txBody>
          <a:bodyPr wrap="square">
            <a:spAutoFit/>
          </a:bodyPr>
          <a:lstStyle/>
          <a:p>
            <a:pPr lvl="0"/>
            <a:r>
              <a:rPr lang="tr-TR" sz="2000" b="1" dirty="0" smtClean="0">
                <a:solidFill>
                  <a:schemeClr val="tx1">
                    <a:lumMod val="65000"/>
                    <a:lumOff val="35000"/>
                  </a:schemeClr>
                </a:solidFill>
              </a:rPr>
              <a:t>Sürdürülebilirlik Çalışmalarımız;</a:t>
            </a:r>
          </a:p>
        </p:txBody>
      </p:sp>
      <p:pic>
        <p:nvPicPr>
          <p:cNvPr id="5" name="Resim 4" descr="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76328" y="208328"/>
            <a:ext cx="1367971" cy="7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829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8232" y="1847273"/>
            <a:ext cx="10789921" cy="4250267"/>
          </a:xfrm>
        </p:spPr>
        <p:txBody>
          <a:bodyPr>
            <a:normAutofit/>
          </a:bodyPr>
          <a:lstStyle/>
          <a:p>
            <a:pPr marL="0" lvl="0" indent="0">
              <a:buNone/>
            </a:pPr>
            <a:r>
              <a:rPr lang="tr-TR" dirty="0" smtClean="0"/>
              <a:t/>
            </a:r>
            <a:br>
              <a:rPr lang="tr-TR" dirty="0" smtClean="0"/>
            </a:br>
            <a:endParaRPr lang="tr-TR" dirty="0" smtClean="0"/>
          </a:p>
          <a:p>
            <a:pPr marL="0" lvl="0" indent="0">
              <a:buNone/>
            </a:pPr>
            <a:endParaRPr lang="tr-TR" dirty="0"/>
          </a:p>
          <a:p>
            <a:pPr marL="0" lvl="0" indent="0">
              <a:buNone/>
            </a:pPr>
            <a:endParaRPr lang="tr-TR" dirty="0" smtClean="0"/>
          </a:p>
          <a:p>
            <a:pPr marL="0" lvl="0" indent="0">
              <a:buNone/>
            </a:pPr>
            <a:endParaRPr lang="tr-TR" dirty="0"/>
          </a:p>
          <a:p>
            <a:pPr marL="0" lvl="0" indent="0">
              <a:buNone/>
            </a:pPr>
            <a:endParaRPr lang="tr-TR" dirty="0" smtClean="0"/>
          </a:p>
        </p:txBody>
      </p:sp>
      <p:sp>
        <p:nvSpPr>
          <p:cNvPr id="8" name="İçerik Yer Tutucusu 2"/>
          <p:cNvSpPr txBox="1">
            <a:spLocks/>
          </p:cNvSpPr>
          <p:nvPr/>
        </p:nvSpPr>
        <p:spPr>
          <a:xfrm>
            <a:off x="1028232" y="1045029"/>
            <a:ext cx="10637295" cy="5519057"/>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endParaRPr lang="tr-TR" sz="1800" dirty="0" smtClean="0"/>
          </a:p>
          <a:p>
            <a:pPr>
              <a:buFont typeface="Wingdings" panose="05000000000000000000" pitchFamily="2" charset="2"/>
              <a:buChar char="Ø"/>
            </a:pPr>
            <a:r>
              <a:rPr lang="tr-TR" sz="1800" dirty="0" smtClean="0"/>
              <a:t> </a:t>
            </a:r>
            <a:r>
              <a:rPr lang="tr-TR" sz="1800" dirty="0" smtClean="0"/>
              <a:t>Odalar ve genel mekan aydınlatmalarında </a:t>
            </a:r>
            <a:r>
              <a:rPr lang="tr-TR" sz="1800" dirty="0" err="1" smtClean="0"/>
              <a:t>led</a:t>
            </a:r>
            <a:r>
              <a:rPr lang="tr-TR" sz="1800" dirty="0" smtClean="0"/>
              <a:t> </a:t>
            </a:r>
            <a:r>
              <a:rPr lang="tr-TR" sz="1800" dirty="0" smtClean="0"/>
              <a:t>aydınlatmalar tercih edilmiştir.</a:t>
            </a:r>
          </a:p>
          <a:p>
            <a:pPr>
              <a:buFont typeface="Wingdings" panose="05000000000000000000" pitchFamily="2" charset="2"/>
              <a:buChar char="Ø"/>
            </a:pPr>
            <a:r>
              <a:rPr lang="tr-TR" sz="1800" dirty="0" smtClean="0"/>
              <a:t>Güneş </a:t>
            </a:r>
            <a:r>
              <a:rPr lang="tr-TR" sz="1800" dirty="0" smtClean="0"/>
              <a:t>enerjileri içerisinde rezistanslar mevcut olup, güneş sıcaklığından maksimum derecede faydalanılarak sıcak su sağlanmaktadır.</a:t>
            </a:r>
          </a:p>
          <a:p>
            <a:pPr marL="0" indent="0">
              <a:buNone/>
            </a:pPr>
            <a:endParaRPr lang="tr-TR" sz="1800" dirty="0" smtClean="0"/>
          </a:p>
          <a:p>
            <a:pPr>
              <a:buFont typeface="Wingdings" panose="05000000000000000000" pitchFamily="2" charset="2"/>
              <a:buChar char="Ø"/>
            </a:pPr>
            <a:r>
              <a:rPr lang="tr-TR" sz="1800" dirty="0" smtClean="0"/>
              <a:t>  Eski tip rezervuarların değişiminde </a:t>
            </a:r>
            <a:r>
              <a:rPr lang="tr-TR" sz="1800" dirty="0" smtClean="0"/>
              <a:t>su tasarruflu gömme </a:t>
            </a:r>
            <a:r>
              <a:rPr lang="tr-TR" sz="1800" dirty="0" smtClean="0"/>
              <a:t>rezervuar kullanımı tercih edilmiştir.</a:t>
            </a:r>
          </a:p>
          <a:p>
            <a:pPr>
              <a:buFont typeface="Wingdings" panose="05000000000000000000" pitchFamily="2" charset="2"/>
              <a:buChar char="Ø"/>
            </a:pPr>
            <a:r>
              <a:rPr lang="tr-TR" sz="1800" dirty="0"/>
              <a:t> </a:t>
            </a:r>
            <a:r>
              <a:rPr lang="tr-TR" sz="1800" dirty="0" smtClean="0"/>
              <a:t> Bahçe sulaması güneş doğmadan yada güneş battıktan sonra yapılmaktadır</a:t>
            </a:r>
            <a:r>
              <a:rPr lang="tr-TR" sz="1800" dirty="0" smtClean="0"/>
              <a:t>.</a:t>
            </a:r>
          </a:p>
          <a:p>
            <a:pPr>
              <a:buFont typeface="Wingdings" panose="05000000000000000000" pitchFamily="2" charset="2"/>
              <a:buChar char="Ø"/>
            </a:pPr>
            <a:r>
              <a:rPr lang="tr-TR" sz="1800" dirty="0" smtClean="0"/>
              <a:t>  Kullanılan musluklarda su tasarrufu sağlamaya yönelik </a:t>
            </a:r>
            <a:r>
              <a:rPr lang="tr-TR" sz="1800" dirty="0" err="1" smtClean="0"/>
              <a:t>perlatörler</a:t>
            </a:r>
            <a:r>
              <a:rPr lang="tr-TR" sz="1800" dirty="0" smtClean="0"/>
              <a:t> kullanılmaktadır.</a:t>
            </a:r>
            <a:endParaRPr lang="tr-TR" sz="1800" dirty="0" smtClean="0"/>
          </a:p>
          <a:p>
            <a:endParaRPr lang="tr-TR" sz="1800" dirty="0" smtClean="0"/>
          </a:p>
          <a:p>
            <a:pPr>
              <a:buFont typeface="Wingdings" panose="05000000000000000000" pitchFamily="2" charset="2"/>
              <a:buChar char="Ø"/>
            </a:pPr>
            <a:r>
              <a:rPr lang="tr-TR" sz="1800" dirty="0" smtClean="0"/>
              <a:t>  Doğal </a:t>
            </a:r>
            <a:r>
              <a:rPr lang="tr-TR" sz="1800" dirty="0"/>
              <a:t>Hayatı Koruma Vakfı yaptığı açıklamaya göre Antalya’nın küreselde su riski yüksek kentler listesinde bulunduğuna dikkat çekmişti, dolayısıyla su kaynaklarının yönetiminde bir yandan faaliyetlerimizi gerçekleştirirken bir yandan doğayı göz ardı eden yaklaşımlar ve sürdürülebilir olmayan uygulamalar karşısında durmalı ve üzerimize düşeni </a:t>
            </a:r>
            <a:r>
              <a:rPr lang="tr-TR" sz="1800" dirty="0" smtClean="0"/>
              <a:t>yapmalıyız.</a:t>
            </a:r>
          </a:p>
          <a:p>
            <a:pPr>
              <a:buFont typeface="Wingdings" panose="05000000000000000000" pitchFamily="2" charset="2"/>
              <a:buChar char="Ø"/>
            </a:pPr>
            <a:r>
              <a:rPr lang="tr-TR" sz="1800" dirty="0"/>
              <a:t> </a:t>
            </a:r>
            <a:r>
              <a:rPr lang="tr-TR" sz="1800" dirty="0" smtClean="0"/>
              <a:t> Personellerimize </a:t>
            </a:r>
            <a:r>
              <a:rPr lang="tr-TR" sz="1800" dirty="0"/>
              <a:t>gerekli eğitimleri, misafirlerimize gerekli bilgilendirmeleri yaparak bilinçlendirmek ve katkı sağlamak durumundayız, </a:t>
            </a:r>
            <a:br>
              <a:rPr lang="tr-TR" sz="1800" dirty="0"/>
            </a:br>
            <a:endParaRPr lang="tr-TR" sz="1800" dirty="0"/>
          </a:p>
        </p:txBody>
      </p:sp>
      <p:sp>
        <p:nvSpPr>
          <p:cNvPr id="10" name="Dikdörtgen 9"/>
          <p:cNvSpPr/>
          <p:nvPr/>
        </p:nvSpPr>
        <p:spPr>
          <a:xfrm>
            <a:off x="1681493" y="742094"/>
            <a:ext cx="4518428" cy="400110"/>
          </a:xfrm>
          <a:prstGeom prst="rect">
            <a:avLst/>
          </a:prstGeom>
        </p:spPr>
        <p:txBody>
          <a:bodyPr wrap="square">
            <a:spAutoFit/>
          </a:bodyPr>
          <a:lstStyle/>
          <a:p>
            <a:pPr lvl="0"/>
            <a:r>
              <a:rPr lang="tr-TR" sz="2000" b="1" dirty="0" smtClean="0"/>
              <a:t>Elektrik Tasarrufu Uygulamalarımız; </a:t>
            </a:r>
            <a:endParaRPr lang="tr-TR" sz="2000" dirty="0"/>
          </a:p>
        </p:txBody>
      </p:sp>
      <p:sp>
        <p:nvSpPr>
          <p:cNvPr id="7" name="Dikdörtgen 6"/>
          <p:cNvSpPr/>
          <p:nvPr/>
        </p:nvSpPr>
        <p:spPr>
          <a:xfrm>
            <a:off x="1904764" y="2556133"/>
            <a:ext cx="4518428" cy="400110"/>
          </a:xfrm>
          <a:prstGeom prst="rect">
            <a:avLst/>
          </a:prstGeom>
        </p:spPr>
        <p:txBody>
          <a:bodyPr wrap="square">
            <a:spAutoFit/>
          </a:bodyPr>
          <a:lstStyle/>
          <a:p>
            <a:pPr lvl="0"/>
            <a:r>
              <a:rPr lang="tr-TR" sz="2000" b="1" dirty="0" smtClean="0"/>
              <a:t>Su Tasarrufu Uygulamalarımız; </a:t>
            </a:r>
            <a:endParaRPr lang="tr-TR" sz="2000" dirty="0"/>
          </a:p>
        </p:txBody>
      </p:sp>
      <p:sp>
        <p:nvSpPr>
          <p:cNvPr id="11" name="Dikdörtgen 10"/>
          <p:cNvSpPr/>
          <p:nvPr/>
        </p:nvSpPr>
        <p:spPr>
          <a:xfrm>
            <a:off x="1828451" y="4000984"/>
            <a:ext cx="4518428" cy="400110"/>
          </a:xfrm>
          <a:prstGeom prst="rect">
            <a:avLst/>
          </a:prstGeom>
        </p:spPr>
        <p:txBody>
          <a:bodyPr wrap="square">
            <a:spAutoFit/>
          </a:bodyPr>
          <a:lstStyle/>
          <a:p>
            <a:pPr lvl="0"/>
            <a:r>
              <a:rPr lang="tr-TR" sz="2000" b="1" dirty="0" smtClean="0"/>
              <a:t>Su Risk Haritamız; </a:t>
            </a:r>
            <a:endParaRPr lang="tr-TR" sz="2000" dirty="0"/>
          </a:p>
        </p:txBody>
      </p:sp>
      <p:pic>
        <p:nvPicPr>
          <p:cNvPr id="12" name="Resim 11" descr="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97556" y="131174"/>
            <a:ext cx="1367971" cy="7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815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ewGardenHavu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286" y="147196"/>
            <a:ext cx="11656099" cy="6552000"/>
          </a:xfrm>
          <a:prstGeom prst="rect">
            <a:avLst/>
          </a:prstGeom>
          <a:noFill/>
          <a:extLst>
            <a:ext uri="{909E8E84-426E-40DD-AFC4-6F175D3DCCD1}">
              <a14:hiddenFill xmlns:a14="http://schemas.microsoft.com/office/drawing/2010/main">
                <a:solidFill>
                  <a:srgbClr val="FFFFFF"/>
                </a:solidFill>
              </a14:hiddenFill>
            </a:ext>
          </a:extLst>
        </p:spPr>
      </p:pic>
      <p:sp>
        <p:nvSpPr>
          <p:cNvPr id="10" name="İçerik Yer Tutucusu 2"/>
          <p:cNvSpPr txBox="1">
            <a:spLocks/>
          </p:cNvSpPr>
          <p:nvPr/>
        </p:nvSpPr>
        <p:spPr>
          <a:xfrm>
            <a:off x="4960986" y="5828250"/>
            <a:ext cx="7010399" cy="87094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r">
              <a:buNone/>
            </a:pPr>
            <a:r>
              <a:rPr lang="tr-TR" sz="2400" dirty="0" smtClean="0">
                <a:solidFill>
                  <a:schemeClr val="accent1"/>
                </a:solidFill>
              </a:rPr>
              <a:t>‘’Doğaya </a:t>
            </a:r>
            <a:r>
              <a:rPr lang="tr-TR" sz="2400" dirty="0">
                <a:solidFill>
                  <a:schemeClr val="accent1"/>
                </a:solidFill>
              </a:rPr>
              <a:t>sahip çıkan geleceğine sahip çıkar</a:t>
            </a:r>
            <a:r>
              <a:rPr lang="tr-TR" sz="2400" dirty="0" smtClean="0">
                <a:solidFill>
                  <a:schemeClr val="accent1"/>
                </a:solidFill>
              </a:rPr>
              <a:t>.’’</a:t>
            </a:r>
            <a:r>
              <a:rPr lang="tr-TR" sz="2400" dirty="0">
                <a:solidFill>
                  <a:schemeClr val="accent1"/>
                </a:solidFill>
              </a:rPr>
              <a:t/>
            </a:r>
            <a:br>
              <a:rPr lang="tr-TR" sz="2400" dirty="0">
                <a:solidFill>
                  <a:schemeClr val="accent1"/>
                </a:solidFill>
              </a:rPr>
            </a:br>
            <a:r>
              <a:rPr lang="tr-TR" sz="2400" dirty="0" smtClean="0">
                <a:solidFill>
                  <a:schemeClr val="accent1"/>
                </a:solidFill>
              </a:rPr>
              <a:t>Türk Atasözü</a:t>
            </a:r>
            <a:endParaRPr lang="tr-TR" sz="2400" dirty="0">
              <a:solidFill>
                <a:schemeClr val="accent1"/>
              </a:solidFill>
            </a:endParaRPr>
          </a:p>
        </p:txBody>
      </p:sp>
      <p:sp>
        <p:nvSpPr>
          <p:cNvPr id="3" name="Rectangle 1"/>
          <p:cNvSpPr>
            <a:spLocks noChangeArrowheads="1"/>
          </p:cNvSpPr>
          <p:nvPr/>
        </p:nvSpPr>
        <p:spPr bwMode="auto">
          <a:xfrm>
            <a:off x="840509" y="1172447"/>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800" b="0" i="0" u="none" strike="noStrike" cap="none" normalizeH="0" baseline="0" dirty="0" smtClean="0">
                <a:ln>
                  <a:noFill/>
                </a:ln>
                <a:solidFill>
                  <a:schemeClr val="tx1"/>
                </a:solidFill>
                <a:effectLst/>
                <a:latin typeface="Arial" panose="020B0604020202020204" pitchFamily="34" charset="0"/>
              </a:rPr>
              <a:t/>
            </a:r>
            <a:br>
              <a:rPr kumimoji="0" lang="tr-TR" altLang="tr-TR" sz="800" b="0" i="0" u="none" strike="noStrike" cap="none" normalizeH="0" baseline="0" dirty="0" smtClean="0">
                <a:ln>
                  <a:noFill/>
                </a:ln>
                <a:solidFill>
                  <a:schemeClr val="tx1"/>
                </a:solidFill>
                <a:effectLst/>
                <a:latin typeface="Arial" panose="020B0604020202020204" pitchFamily="34" charset="0"/>
              </a:rPr>
            </a:b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11" name="İçerik Yer Tutucusu 2"/>
          <p:cNvSpPr txBox="1">
            <a:spLocks/>
          </p:cNvSpPr>
          <p:nvPr/>
        </p:nvSpPr>
        <p:spPr>
          <a:xfrm>
            <a:off x="3174024" y="2795287"/>
            <a:ext cx="7375237" cy="720437"/>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tr-TR" sz="4800" dirty="0" smtClean="0">
                <a:solidFill>
                  <a:schemeClr val="accent1"/>
                </a:solidFill>
              </a:rPr>
              <a:t>TEŞEKKÜR EDERİZ</a:t>
            </a:r>
            <a:endParaRPr lang="tr-TR" sz="4800" dirty="0">
              <a:solidFill>
                <a:schemeClr val="accent1"/>
              </a:solidFill>
            </a:endParaRPr>
          </a:p>
        </p:txBody>
      </p:sp>
      <p:pic>
        <p:nvPicPr>
          <p:cNvPr id="8" name="Resim 7" descr="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76328" y="208328"/>
            <a:ext cx="1367971" cy="7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276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651</TotalTime>
  <Words>611</Words>
  <Application>Microsoft Office PowerPoint</Application>
  <PresentationFormat>Geniş ekran</PresentationFormat>
  <Paragraphs>59</Paragraphs>
  <Slides>7</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Century Gothic</vt:lpstr>
      <vt:lpstr>Wingdings</vt:lpstr>
      <vt:lpstr>Wingdings 3</vt:lpstr>
      <vt:lpstr>Duman</vt:lpstr>
      <vt:lpstr>NEW GARDEN LUNA SİDE</vt:lpstr>
      <vt:lpstr>PowerPoint Sunusu</vt:lpstr>
      <vt:lpstr>PowerPoint Sunusu</vt:lpstr>
      <vt:lpstr>PowerPoint Sunusu</vt:lpstr>
      <vt:lpstr>PowerPoint Sunusu</vt:lpstr>
      <vt:lpstr>PowerPoint Sunusu</vt:lpstr>
      <vt:lpstr>PowerPoint Sunusu</vt:lpstr>
    </vt:vector>
  </TitlesOfParts>
  <Company>By NeC ® 2010 | Katilimsiz.Com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GARDEN LUNA SİDE</dc:title>
  <dc:creator>Hakan</dc:creator>
  <cp:lastModifiedBy>Microsoft hesabı</cp:lastModifiedBy>
  <cp:revision>73</cp:revision>
  <dcterms:created xsi:type="dcterms:W3CDTF">2023-02-16T12:16:22Z</dcterms:created>
  <dcterms:modified xsi:type="dcterms:W3CDTF">2023-09-19T10:09:24Z</dcterms:modified>
</cp:coreProperties>
</file>